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279" r:id="rId3"/>
    <p:sldId id="302" r:id="rId4"/>
    <p:sldId id="310" r:id="rId5"/>
    <p:sldId id="311" r:id="rId6"/>
    <p:sldId id="282" r:id="rId7"/>
    <p:sldId id="283" r:id="rId8"/>
    <p:sldId id="287" r:id="rId9"/>
    <p:sldId id="289" r:id="rId10"/>
    <p:sldId id="288" r:id="rId11"/>
    <p:sldId id="307" r:id="rId12"/>
    <p:sldId id="296" r:id="rId13"/>
    <p:sldId id="286" r:id="rId14"/>
    <p:sldId id="278" r:id="rId15"/>
    <p:sldId id="305" r:id="rId16"/>
    <p:sldId id="308" r:id="rId17"/>
    <p:sldId id="298" r:id="rId18"/>
    <p:sldId id="299" r:id="rId19"/>
    <p:sldId id="273" r:id="rId20"/>
    <p:sldId id="292" r:id="rId21"/>
    <p:sldId id="306" r:id="rId22"/>
    <p:sldId id="274" r:id="rId23"/>
    <p:sldId id="303" r:id="rId24"/>
    <p:sldId id="300" r:id="rId25"/>
    <p:sldId id="312" r:id="rId26"/>
    <p:sldId id="275" r:id="rId27"/>
    <p:sldId id="301" r:id="rId28"/>
    <p:sldId id="276" r:id="rId29"/>
    <p:sldId id="285" r:id="rId30"/>
    <p:sldId id="309" r:id="rId31"/>
    <p:sldId id="284" r:id="rId32"/>
    <p:sldId id="29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919" autoAdjust="0"/>
    <p:restoredTop sz="86801" autoAdjust="0"/>
  </p:normalViewPr>
  <p:slideViewPr>
    <p:cSldViewPr snapToGrid="0">
      <p:cViewPr varScale="1">
        <p:scale>
          <a:sx n="79" d="100"/>
          <a:sy n="79" d="100"/>
        </p:scale>
        <p:origin x="132" y="432"/>
      </p:cViewPr>
      <p:guideLst/>
    </p:cSldViewPr>
  </p:slideViewPr>
  <p:outlineViewPr>
    <p:cViewPr>
      <p:scale>
        <a:sx n="33" d="100"/>
        <a:sy n="33" d="100"/>
      </p:scale>
      <p:origin x="0" y="-6123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2" d="100"/>
          <a:sy n="72" d="100"/>
        </p:scale>
        <p:origin x="1647" y="2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aron Jones" userId="0ee0729f219f515b" providerId="LiveId" clId="{FD531271-68D8-4CB9-B757-183923D6E5D2}"/>
    <pc:docChg chg="modSld">
      <pc:chgData name="Aaron Jones" userId="0ee0729f219f515b" providerId="LiveId" clId="{FD531271-68D8-4CB9-B757-183923D6E5D2}" dt="2019-05-09T20:59:48.369" v="154" actId="20577"/>
      <pc:docMkLst>
        <pc:docMk/>
      </pc:docMkLst>
      <pc:sldChg chg="modSp">
        <pc:chgData name="Aaron Jones" userId="0ee0729f219f515b" providerId="LiveId" clId="{FD531271-68D8-4CB9-B757-183923D6E5D2}" dt="2019-05-09T20:57:18.962" v="16" actId="20577"/>
        <pc:sldMkLst>
          <pc:docMk/>
          <pc:sldMk cId="1755904574" sldId="256"/>
        </pc:sldMkLst>
        <pc:spChg chg="mod">
          <ac:chgData name="Aaron Jones" userId="0ee0729f219f515b" providerId="LiveId" clId="{FD531271-68D8-4CB9-B757-183923D6E5D2}" dt="2019-05-09T20:57:18.962" v="16" actId="20577"/>
          <ac:spMkLst>
            <pc:docMk/>
            <pc:sldMk cId="1755904574" sldId="256"/>
            <ac:spMk id="2" creationId="{18E9BDB0-54BD-4AD5-B5BC-E8C21C33E75A}"/>
          </ac:spMkLst>
        </pc:spChg>
        <pc:spChg chg="mod">
          <ac:chgData name="Aaron Jones" userId="0ee0729f219f515b" providerId="LiveId" clId="{FD531271-68D8-4CB9-B757-183923D6E5D2}" dt="2019-05-09T20:57:01.694" v="4" actId="20577"/>
          <ac:spMkLst>
            <pc:docMk/>
            <pc:sldMk cId="1755904574" sldId="256"/>
            <ac:spMk id="5" creationId="{282E179A-20CE-40BB-8CB0-B78DDA8324B4}"/>
          </ac:spMkLst>
        </pc:spChg>
      </pc:sldChg>
      <pc:sldChg chg="modSp">
        <pc:chgData name="Aaron Jones" userId="0ee0729f219f515b" providerId="LiveId" clId="{FD531271-68D8-4CB9-B757-183923D6E5D2}" dt="2019-05-09T20:59:48.369" v="154" actId="20577"/>
        <pc:sldMkLst>
          <pc:docMk/>
          <pc:sldMk cId="4181909591" sldId="279"/>
        </pc:sldMkLst>
        <pc:spChg chg="mod">
          <ac:chgData name="Aaron Jones" userId="0ee0729f219f515b" providerId="LiveId" clId="{FD531271-68D8-4CB9-B757-183923D6E5D2}" dt="2019-05-09T20:59:48.369" v="154" actId="20577"/>
          <ac:spMkLst>
            <pc:docMk/>
            <pc:sldMk cId="4181909591" sldId="279"/>
            <ac:spMk id="3" creationId="{8319BBBC-C7E0-6548-8976-5CFE9B5B7A0C}"/>
          </ac:spMkLst>
        </pc:spChg>
      </pc:sldChg>
      <pc:sldChg chg="modSp">
        <pc:chgData name="Aaron Jones" userId="0ee0729f219f515b" providerId="LiveId" clId="{FD531271-68D8-4CB9-B757-183923D6E5D2}" dt="2019-05-09T20:58:38.521" v="136" actId="20577"/>
        <pc:sldMkLst>
          <pc:docMk/>
          <pc:sldMk cId="3227915309" sldId="302"/>
        </pc:sldMkLst>
        <pc:spChg chg="mod">
          <ac:chgData name="Aaron Jones" userId="0ee0729f219f515b" providerId="LiveId" clId="{FD531271-68D8-4CB9-B757-183923D6E5D2}" dt="2019-05-09T20:58:38.521" v="136" actId="20577"/>
          <ac:spMkLst>
            <pc:docMk/>
            <pc:sldMk cId="3227915309" sldId="302"/>
            <ac:spMk id="3" creationId="{8319BBBC-C7E0-6548-8976-5CFE9B5B7A0C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0ee0729f219f515b/HAM_RADIO/DIGITAL%20MODES%20PRESENTATION/Bandwidth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Bandwidth in Hz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Sheet1!$A$2:$A$19</c:f>
              <c:strCache>
                <c:ptCount val="18"/>
                <c:pt idx="0">
                  <c:v>WSPR</c:v>
                </c:pt>
                <c:pt idx="1">
                  <c:v>CW</c:v>
                </c:pt>
                <c:pt idx="2">
                  <c:v>JT9</c:v>
                </c:pt>
                <c:pt idx="3">
                  <c:v>JT65</c:v>
                </c:pt>
                <c:pt idx="4">
                  <c:v>FT8</c:v>
                </c:pt>
                <c:pt idx="5">
                  <c:v>PSK31</c:v>
                </c:pt>
                <c:pt idx="6">
                  <c:v>PSK63</c:v>
                </c:pt>
                <c:pt idx="7">
                  <c:v>PSK125</c:v>
                </c:pt>
                <c:pt idx="8">
                  <c:v>PSK250</c:v>
                </c:pt>
                <c:pt idx="9">
                  <c:v>PSK500</c:v>
                </c:pt>
                <c:pt idx="10">
                  <c:v>PSK1000</c:v>
                </c:pt>
                <c:pt idx="11">
                  <c:v>Olivia125</c:v>
                </c:pt>
                <c:pt idx="12">
                  <c:v>Olivia250</c:v>
                </c:pt>
                <c:pt idx="13">
                  <c:v>Olivia500</c:v>
                </c:pt>
                <c:pt idx="14">
                  <c:v>Olivia2000</c:v>
                </c:pt>
                <c:pt idx="15">
                  <c:v>SSB Voice</c:v>
                </c:pt>
                <c:pt idx="16">
                  <c:v>APRS(VHF)</c:v>
                </c:pt>
                <c:pt idx="17">
                  <c:v>VHF FM Voice</c:v>
                </c:pt>
              </c:strCache>
            </c:strRef>
          </c:cat>
          <c:val>
            <c:numRef>
              <c:f>Sheet1!$B$2:$B$19</c:f>
              <c:numCache>
                <c:formatCode>General</c:formatCode>
                <c:ptCount val="18"/>
                <c:pt idx="0">
                  <c:v>6</c:v>
                </c:pt>
                <c:pt idx="1">
                  <c:v>50</c:v>
                </c:pt>
                <c:pt idx="2">
                  <c:v>20</c:v>
                </c:pt>
                <c:pt idx="3">
                  <c:v>180</c:v>
                </c:pt>
                <c:pt idx="4">
                  <c:v>50</c:v>
                </c:pt>
                <c:pt idx="5">
                  <c:v>31</c:v>
                </c:pt>
                <c:pt idx="6">
                  <c:v>63</c:v>
                </c:pt>
                <c:pt idx="7">
                  <c:v>125</c:v>
                </c:pt>
                <c:pt idx="8">
                  <c:v>250</c:v>
                </c:pt>
                <c:pt idx="9">
                  <c:v>500</c:v>
                </c:pt>
                <c:pt idx="10">
                  <c:v>1000</c:v>
                </c:pt>
                <c:pt idx="11">
                  <c:v>125</c:v>
                </c:pt>
                <c:pt idx="12">
                  <c:v>250</c:v>
                </c:pt>
                <c:pt idx="13">
                  <c:v>500</c:v>
                </c:pt>
                <c:pt idx="14">
                  <c:v>2000</c:v>
                </c:pt>
                <c:pt idx="15">
                  <c:v>3000</c:v>
                </c:pt>
                <c:pt idx="16">
                  <c:v>10000</c:v>
                </c:pt>
                <c:pt idx="17">
                  <c:v>12500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1B-4CD4-B481-92DAF8CEFAF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414525983"/>
        <c:axId val="329911775"/>
      </c:barChart>
      <c:catAx>
        <c:axId val="41452598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9911775"/>
        <c:crosses val="autoZero"/>
        <c:auto val="1"/>
        <c:lblAlgn val="ctr"/>
        <c:lblOffset val="100"/>
        <c:noMultiLvlLbl val="0"/>
      </c:catAx>
      <c:valAx>
        <c:axId val="32991177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45259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8F6D277-8ABC-491A-A719-11EBE0301A8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F50570-6867-4CDB-8EDD-D0FC29C9402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2C6BAC-AD1D-4AF6-9D0E-078DA7555F2F}" type="datetimeFigureOut">
              <a:rPr lang="en-US" smtClean="0"/>
              <a:t>5/9/2019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14B096-9C43-4C3B-9270-788B635D63E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333EA7-2319-4FDC-A95B-0E0332E4810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406785-827B-4E6A-B0D4-EE264EF3A8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4525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5AB024-C1A0-493E-BFFF-5DD86BAD34D1}" type="datetimeFigureOut">
              <a:rPr lang="en-US" smtClean="0"/>
              <a:t>5/9/2019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FEBD2F-1970-4C6F-ACA8-07E4EDC88F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390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FEBD2F-1970-4C6F-ACA8-07E4EDC88F2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6380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FEBD2F-1970-4C6F-ACA8-07E4EDC88F2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9338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SSTV Image from International Space Station transmitted by Kosmonauts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FEBD2F-1970-4C6F-ACA8-07E4EDC88F24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074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FEBD2F-1970-4C6F-ACA8-07E4EDC88F24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8263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FEBD2F-1970-4C6F-ACA8-07E4EDC88F24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699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FEBD2F-1970-4C6F-ACA8-07E4EDC88F2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765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FEBD2F-1970-4C6F-ACA8-07E4EDC88F2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629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FEBD2F-1970-4C6F-ACA8-07E4EDC88F2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278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Many locations any licensee can play with digital modes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FEBD2F-1970-4C6F-ACA8-07E4EDC88F2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125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“necessary bandwidth”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FEBD2F-1970-4C6F-ACA8-07E4EDC88F2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2274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FEBD2F-1970-4C6F-ACA8-07E4EDC88F2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9065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FEBD2F-1970-4C6F-ACA8-07E4EDC88F2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7188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FEBD2F-1970-4C6F-ACA8-07E4EDC88F2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10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71676-8A58-4D51-944F-FD12C385A1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lang="en-US" sz="5400" b="1" kern="1200" cap="none" spc="50" dirty="0">
                <a:ln w="38100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FD8D7D-D90C-4CB9-94FE-B92DE86114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B598FD-442A-49E8-9CDD-8B0E39883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98228-2C0D-41DD-BC6E-1F0474DA1281}" type="datetimeFigureOut">
              <a:rPr lang="en-US" smtClean="0"/>
              <a:t>5/9/2019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82B6C-260A-4DC8-B259-0D301FAB4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5C078-EF96-4F03-A069-CFF9C7674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C013E-62F6-45DE-B31E-D2F267C34D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071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7FA52-EE0C-40C7-A2F0-B240B1852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276B7C-E321-4B93-AFDC-6EC0DB7581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2F06C-6D83-40F1-B25D-3DFE8F6F0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98228-2C0D-41DD-BC6E-1F0474DA1281}" type="datetimeFigureOut">
              <a:rPr lang="en-US" smtClean="0"/>
              <a:t>5/9/2019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17C6B5-6708-46FF-840C-8A3F5B468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95FCE-B3B6-4542-A7A0-A7E693CCC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C013E-62F6-45DE-B31E-D2F267C34D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199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6D73BA-C4F0-46B9-9363-600B7E2543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7835EB-C7EA-42A6-B01F-CF17DE6D6C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EDC35B-B72D-48FD-8717-4B0ABCFEF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98228-2C0D-41DD-BC6E-1F0474DA1281}" type="datetimeFigureOut">
              <a:rPr lang="en-US" smtClean="0"/>
              <a:t>5/9/2019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5464AC-86E9-40E1-870F-9E9E2D044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8395DE-1E45-4386-9A70-3E907EDAF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C013E-62F6-45DE-B31E-D2F267C34D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371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46350-4D85-4A19-BF89-3BE0F823E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1" kern="1200" cap="none" spc="50" dirty="0">
                <a:ln w="38100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D7C919-B398-4730-BDE5-80AEB3A9C3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B106CF-E4F9-4CC6-B9F0-21EF2121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98228-2C0D-41DD-BC6E-1F0474DA1281}" type="datetimeFigureOut">
              <a:rPr lang="en-US" smtClean="0"/>
              <a:t>5/9/2019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6C9417-11C3-4F5E-ABF0-605BA6794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D4F99-1BF9-4DED-87A6-B867FC705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C013E-62F6-45DE-B31E-D2F267C34D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683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0A2BE-9158-4E93-AAE2-282B6EE85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3E2F72-161D-4672-AC08-56A721486E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A96AAF-889C-433B-8306-D72E0B352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98228-2C0D-41DD-BC6E-1F0474DA1281}" type="datetimeFigureOut">
              <a:rPr lang="en-US" smtClean="0"/>
              <a:t>5/9/2019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D131F-7ACB-42F9-8DF5-A9FB9F92C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0BCC1-61CA-4A83-8541-57AA082B8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C013E-62F6-45DE-B31E-D2F267C34D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456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E9B8C-6B0A-4495-A69B-181CCC778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9714C3-5FC1-4629-9722-3E134C0F93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D4A4E7-3E52-455C-9184-F3560E5049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A6661-CBCB-456B-B3AE-6718C3FAE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98228-2C0D-41DD-BC6E-1F0474DA1281}" type="datetimeFigureOut">
              <a:rPr lang="en-US" smtClean="0"/>
              <a:t>5/9/2019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E50F40-36DE-47A7-AD80-19814468B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10E22B-2E47-4695-9C8B-231108E9F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C013E-62F6-45DE-B31E-D2F267C34D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869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D6F06-CB2D-425A-90CA-989E8E15E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6E1DA5-B75A-4D8A-8C37-68D61E1B9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B45381-C4D5-48A4-ACA6-857B0AFD8B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6FFF59-B6CD-4B03-8ECB-27A106688F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81364A-50DF-4D68-A9BA-569C84360A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B8AB6E-54BC-4B41-8FFD-F452CDD14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98228-2C0D-41DD-BC6E-1F0474DA1281}" type="datetimeFigureOut">
              <a:rPr lang="en-US" smtClean="0"/>
              <a:t>5/9/2019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C30C0C-7F59-4B85-8186-4E524E014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7D587C-7011-48C6-ADC0-76C9DA215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C013E-62F6-45DE-B31E-D2F267C34D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072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06789-3E35-4079-ADAE-4CA3B3C59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640EF2-8510-4C99-B77A-BC24393A2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98228-2C0D-41DD-BC6E-1F0474DA1281}" type="datetimeFigureOut">
              <a:rPr lang="en-US" smtClean="0"/>
              <a:t>5/9/2019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EC76EE-F7DF-4638-8F80-EC7FAC239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294AF0-DBAA-4881-B87B-02591E1D4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C013E-62F6-45DE-B31E-D2F267C34D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397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AC389D-0AB6-4EA1-A743-03411534E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98228-2C0D-41DD-BC6E-1F0474DA1281}" type="datetimeFigureOut">
              <a:rPr lang="en-US" smtClean="0"/>
              <a:t>5/9/2019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7904C8-F4B6-46CF-AF17-3F27348C0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C4BCB8-EB48-4FF0-B03E-D26F59BDC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C013E-62F6-45DE-B31E-D2F267C34D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143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B14E0-266A-4878-98DC-40AB09957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793ECF-5FAB-4F70-AB88-4F3D79C90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E62B15-E9F7-4D7E-BB9F-08F942676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E74AA9-AEC7-4836-B846-3E5CED3F2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98228-2C0D-41DD-BC6E-1F0474DA1281}" type="datetimeFigureOut">
              <a:rPr lang="en-US" smtClean="0"/>
              <a:t>5/9/2019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A99117-A02D-4466-9FB6-C452E3AE8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2E334D-89EB-4E7B-A65D-102990872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C013E-62F6-45DE-B31E-D2F267C34D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723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0EDF3-8349-4213-8399-F39669E1D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32272E-579C-41D8-AE07-3434F18E76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AFDA13-1D15-4174-AC6D-C6AFAA618F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55D002-2C14-4CB7-9FCA-61284157A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98228-2C0D-41DD-BC6E-1F0474DA1281}" type="datetimeFigureOut">
              <a:rPr lang="en-US" smtClean="0"/>
              <a:t>5/9/2019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8D302E-3D9B-42E6-A664-4AD8355E6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2472AD-3A7F-4990-86EC-668D47FBF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C013E-62F6-45DE-B31E-D2F267C34D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365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54663B-B5A8-4D52-99BF-C295708C4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771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B3CEBB-0388-4674-A489-99B85C3D7A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35185"/>
            <a:ext cx="10515600" cy="43790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4C31F3-C82A-46F1-9845-ADB37A31F0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98228-2C0D-41DD-BC6E-1F0474DA1281}" type="datetimeFigureOut">
              <a:rPr lang="en-US" smtClean="0"/>
              <a:t>5/9/2019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59087-F50F-4626-8B1D-0F617CE070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6EC7E9-B3B1-480B-B69B-3FA1E4E456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C013E-62F6-45DE-B31E-D2F267C34D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999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400" b="1" kern="1200" cap="none" spc="50" dirty="0">
          <a:ln w="38100" cmpd="sng">
            <a:solidFill>
              <a:srgbClr val="002060"/>
            </a:solidFill>
            <a:prstDash val="solid"/>
          </a:ln>
          <a:solidFill>
            <a:srgbClr val="70AD47">
              <a:tint val="1000"/>
            </a:srgbClr>
          </a:solidFill>
          <a:effectLst>
            <a:glow rad="38100">
              <a:schemeClr val="accent1">
                <a:alpha val="40000"/>
              </a:schemeClr>
            </a:glow>
          </a:effectLst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ebsdr.org/" TargetMode="External"/><Relationship Id="rId3" Type="http://schemas.openxmlformats.org/officeDocument/2006/relationships/hyperlink" Target="https://pskreporter.info/cgi-bin/pskstats.pl" TargetMode="External"/><Relationship Id="rId7" Type="http://schemas.openxmlformats.org/officeDocument/2006/relationships/hyperlink" Target="https://aprs.fi/" TargetMode="External"/><Relationship Id="rId2" Type="http://schemas.openxmlformats.org/officeDocument/2006/relationships/hyperlink" Target="https://pskreporter.info/pskmap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amspots.net/" TargetMode="External"/><Relationship Id="rId5" Type="http://schemas.openxmlformats.org/officeDocument/2006/relationships/hyperlink" Target="http://wspr.aprsinfo.com/" TargetMode="External"/><Relationship Id="rId4" Type="http://schemas.openxmlformats.org/officeDocument/2006/relationships/hyperlink" Target="http://wsprnet.org/drupal/wsprnet/map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w1hkj.com/NBEMS/NBEMS.ppt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spr.aprsinfo.com/" TargetMode="External"/><Relationship Id="rId2" Type="http://schemas.openxmlformats.org/officeDocument/2006/relationships/hyperlink" Target="http://wsprnet.org/drupal/wsprnet/map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hilsherrod.com/Winlink/Winlink_RMS_Express.pdf" TargetMode="External"/><Relationship Id="rId7" Type="http://schemas.openxmlformats.org/officeDocument/2006/relationships/hyperlink" Target="https://www.google.com/url?sa=t&amp;rct=j&amp;q=&amp;esrc=s&amp;source=web&amp;cd=1&amp;ved=2ahUKEwiO-JvZicndAhWHFXwKHSpAC6sQFjAAegQIAhAC&amp;url=http://arrlsc.org/wordpress/Tech%20Presentations/Introduction%20to%20Meteor%20Scatter.ppt&amp;usg=AOvVaw1qinvSXOztDhxJVP8E9Qcn" TargetMode="External"/><Relationship Id="rId2" Type="http://schemas.openxmlformats.org/officeDocument/2006/relationships/hyperlink" Target="http://gblakesl.net/ARES/Basic-NBEMS-Workshop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owershow.com/viewht/1a4552-ZDc1Z/What_is_WSPR_powerpoint_ppt_presentation" TargetMode="External"/><Relationship Id="rId5" Type="http://schemas.openxmlformats.org/officeDocument/2006/relationships/hyperlink" Target="http://www.informationtechnologies.com.au/files/JT65%20Presentation.pdf" TargetMode="External"/><Relationship Id="rId4" Type="http://schemas.openxmlformats.org/officeDocument/2006/relationships/hyperlink" Target="https://www.jeffreykopcak.com/drive/ham_radio/digital_modes/vhf_uhf_nbems_an_introduction_using_fldigi_and_flmsg_presentations/vhf_uhf_nbems.pdf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igidwiki.com/wiki" TargetMode="External"/><Relationship Id="rId3" Type="http://schemas.openxmlformats.org/officeDocument/2006/relationships/hyperlink" Target="http://www.qsl.net/zl1bpu/MFSK/datmodes2.pdf" TargetMode="External"/><Relationship Id="rId7" Type="http://schemas.openxmlformats.org/officeDocument/2006/relationships/hyperlink" Target="http://w1hkj.com/FldigiHelp-3.21/Modes/Compare.htm" TargetMode="External"/><Relationship Id="rId2" Type="http://schemas.openxmlformats.org/officeDocument/2006/relationships/hyperlink" Target="http://www.aprs.org/APRS-mobile.pp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w1hkj.com/NBEMS/NBEMS.ppt" TargetMode="External"/><Relationship Id="rId5" Type="http://schemas.openxmlformats.org/officeDocument/2006/relationships/hyperlink" Target="http://www.arrl.org/files/file/On%20the%20Air/Tutorials/Advanced_NBEMS_3_0.pdf" TargetMode="External"/><Relationship Id="rId4" Type="http://schemas.openxmlformats.org/officeDocument/2006/relationships/hyperlink" Target="http://www.arrl.org/files/file/On%20the%20Air/Tutorials/Introduction_to_NBEMS_ARRL.pdf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9BDB0-54BD-4AD5-B5BC-E8C21C33E7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>
            <a:normAutofit/>
          </a:bodyPr>
          <a:lstStyle/>
          <a:p>
            <a:r>
              <a:rPr lang="en-US" sz="7200" b="1" spc="50" dirty="0">
                <a:ln w="38100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Digital Modes </a:t>
            </a:r>
            <a:r>
              <a:rPr lang="en-US" sz="7200" dirty="0"/>
              <a:t>Discussion</a:t>
            </a:r>
            <a:endParaRPr lang="en-US" sz="7200" b="1" spc="50" dirty="0">
              <a:ln w="38100" cmpd="sng">
                <a:solidFill>
                  <a:srgbClr val="00206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82E179A-20CE-40BB-8CB0-B78DDA8324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3688" y="5343156"/>
            <a:ext cx="9144000" cy="1655762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05/09/2019</a:t>
            </a:r>
          </a:p>
        </p:txBody>
      </p:sp>
    </p:spTree>
    <p:extLst>
      <p:ext uri="{BB962C8B-B14F-4D97-AF65-F5344CB8AC3E}">
        <p14:creationId xmlns:p14="http://schemas.microsoft.com/office/powerpoint/2010/main" val="1755904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7399A-E117-4ABB-AB1B-60F534EC5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Basestation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74E04-6386-4846-B6DB-12ACBFC30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Computer / Tablet</a:t>
            </a:r>
          </a:p>
          <a:p>
            <a:r>
              <a:rPr lang="en-US" dirty="0"/>
              <a:t>Soundcard either built in or USB</a:t>
            </a:r>
          </a:p>
          <a:p>
            <a:r>
              <a:rPr lang="en-US" dirty="0"/>
              <a:t>Apps:</a:t>
            </a:r>
          </a:p>
          <a:p>
            <a:pPr lvl="1"/>
            <a:r>
              <a:rPr lang="en-US" dirty="0"/>
              <a:t>MMSSTV</a:t>
            </a:r>
          </a:p>
          <a:p>
            <a:pPr lvl="1"/>
            <a:r>
              <a:rPr lang="en-US" dirty="0"/>
              <a:t>FLDIGI- FLMSG-FLRIG</a:t>
            </a:r>
          </a:p>
          <a:p>
            <a:pPr lvl="1"/>
            <a:r>
              <a:rPr lang="en-US" dirty="0"/>
              <a:t>WSJTX</a:t>
            </a:r>
          </a:p>
          <a:p>
            <a:pPr lvl="1"/>
            <a:r>
              <a:rPr lang="en-US" dirty="0"/>
              <a:t>WSJT-X </a:t>
            </a:r>
            <a:r>
              <a:rPr lang="en-US" dirty="0" err="1"/>
              <a:t>JTalertX</a:t>
            </a:r>
            <a:endParaRPr lang="en-US" dirty="0"/>
          </a:p>
          <a:p>
            <a:r>
              <a:rPr lang="en-US" dirty="0" err="1"/>
              <a:t>Bastation</a:t>
            </a:r>
            <a:endParaRPr lang="en-US" dirty="0"/>
          </a:p>
          <a:p>
            <a:r>
              <a:rPr lang="en-US" dirty="0"/>
              <a:t>Any Antenna – Mag Loop, Dipole, Vertical, anything to get a signal in and out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13F0DA-7438-4E1E-8A9A-5A8685FC86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728" y="2409903"/>
            <a:ext cx="2326007" cy="16116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CE2311-FD29-48BD-8302-E0FB28199E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322" y="1405292"/>
            <a:ext cx="2883478" cy="21779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2CD6FB-7864-4144-ADF0-FD1C39EAD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338" y="2491333"/>
            <a:ext cx="1527984" cy="752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903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7399A-E117-4ABB-AB1B-60F534EC5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Warning about Duty Cycle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74E04-6386-4846-B6DB-12ACBFC30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en-US" sz="3200" dirty="0"/>
              <a:t>Reduce your power!</a:t>
            </a:r>
          </a:p>
          <a:p>
            <a:pPr lvl="1">
              <a:lnSpc>
                <a:spcPct val="80000"/>
              </a:lnSpc>
            </a:pPr>
            <a:r>
              <a:rPr lang="en-US" altLang="en-US" sz="2800" dirty="0"/>
              <a:t>Unlike SSB, these modes either run at 100% duty cycle, or use multiple tones sensitive to intermodulation distortion!</a:t>
            </a:r>
          </a:p>
          <a:p>
            <a:pPr lvl="1">
              <a:lnSpc>
                <a:spcPct val="80000"/>
              </a:lnSpc>
            </a:pPr>
            <a:r>
              <a:rPr lang="en-US" altLang="en-US" sz="2800" dirty="0"/>
              <a:t>Be kind to your finals! </a:t>
            </a:r>
          </a:p>
          <a:p>
            <a:pPr lvl="1">
              <a:lnSpc>
                <a:spcPct val="80000"/>
              </a:lnSpc>
            </a:pPr>
            <a:r>
              <a:rPr lang="en-US" altLang="en-US" sz="2800" dirty="0"/>
              <a:t>Keep </a:t>
            </a:r>
            <a:r>
              <a:rPr lang="en-US" altLang="en-US" sz="2800" b="1" dirty="0"/>
              <a:t>peak</a:t>
            </a:r>
            <a:r>
              <a:rPr lang="en-US" altLang="en-US" sz="2800" dirty="0"/>
              <a:t> power out well below key-down CW maximum to minimize distortion.</a:t>
            </a:r>
          </a:p>
          <a:p>
            <a:pPr lvl="1">
              <a:lnSpc>
                <a:spcPct val="80000"/>
              </a:lnSpc>
            </a:pPr>
            <a:r>
              <a:rPr lang="en-US" altLang="en-US" sz="2800" dirty="0"/>
              <a:t>Keep ALC to zero</a:t>
            </a:r>
          </a:p>
          <a:p>
            <a:pPr>
              <a:lnSpc>
                <a:spcPct val="80000"/>
              </a:lnSpc>
            </a:pPr>
            <a:r>
              <a:rPr lang="en-US" altLang="en-US" sz="3200" dirty="0"/>
              <a:t>Turn off speech processing or compression</a:t>
            </a:r>
          </a:p>
        </p:txBody>
      </p:sp>
    </p:spTree>
    <p:extLst>
      <p:ext uri="{BB962C8B-B14F-4D97-AF65-F5344CB8AC3E}">
        <p14:creationId xmlns:p14="http://schemas.microsoft.com/office/powerpoint/2010/main" val="3926546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F9993-A230-48A1-84D9-BD19A6955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058E44-8888-4B5D-BE15-DC2B55902F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WSJTX – used for FT8, JT Modes, WSPR, and Meteor Scatter</a:t>
            </a:r>
          </a:p>
          <a:p>
            <a:r>
              <a:rPr lang="en-US" dirty="0"/>
              <a:t>MMSSTV – Used for Slow Scan TV</a:t>
            </a:r>
          </a:p>
          <a:p>
            <a:r>
              <a:rPr lang="en-US" dirty="0"/>
              <a:t>FLDIGI – Many modes and options with companion software such as:</a:t>
            </a:r>
          </a:p>
          <a:p>
            <a:pPr lvl="1"/>
            <a:r>
              <a:rPr lang="en-US" dirty="0"/>
              <a:t>FLAMP - Amateur Multicast Protocol (One to Many Transmission of Files)</a:t>
            </a:r>
          </a:p>
          <a:p>
            <a:pPr lvl="1"/>
            <a:r>
              <a:rPr lang="en-US" dirty="0"/>
              <a:t>FLMSG – Message sending, one to many including CSV data, Text, Images, Radiograms, and many ICS related </a:t>
            </a:r>
            <a:r>
              <a:rPr lang="en-US" dirty="0" err="1"/>
              <a:t>Emcomm</a:t>
            </a:r>
            <a:r>
              <a:rPr lang="en-US" dirty="0"/>
              <a:t> forms</a:t>
            </a:r>
          </a:p>
          <a:p>
            <a:pPr lvl="1"/>
            <a:r>
              <a:rPr lang="en-US" b="1" dirty="0"/>
              <a:t>ANDFLMSG</a:t>
            </a:r>
            <a:r>
              <a:rPr lang="en-US" dirty="0"/>
              <a:t> – Android version of FLMSG</a:t>
            </a:r>
          </a:p>
          <a:p>
            <a:pPr lvl="1"/>
            <a:r>
              <a:rPr lang="en-US" dirty="0"/>
              <a:t>Other FL related software</a:t>
            </a:r>
          </a:p>
          <a:p>
            <a:r>
              <a:rPr lang="en-US" dirty="0"/>
              <a:t>Winlink RMS Express </a:t>
            </a:r>
          </a:p>
          <a:p>
            <a:r>
              <a:rPr lang="en-US" dirty="0"/>
              <a:t>APRS Software (Many versions for all platforms)</a:t>
            </a:r>
          </a:p>
          <a:p>
            <a:pPr marL="0" indent="0">
              <a:buNone/>
            </a:pPr>
            <a:endParaRPr lang="en-US" dirty="0"/>
          </a:p>
          <a:p>
            <a:endParaRPr lang="en-US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39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F9993-A230-48A1-84D9-BD19A6955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Propagation Websites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058E44-8888-4B5D-BE15-DC2B55902F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PSKreporter.info: </a:t>
            </a:r>
            <a:r>
              <a:rPr lang="en-US" dirty="0">
                <a:hlinkClick r:id="rId2"/>
              </a:rPr>
              <a:t>https://pskreporter.info/pskmap.html</a:t>
            </a:r>
            <a:endParaRPr lang="en-US" dirty="0"/>
          </a:p>
          <a:p>
            <a:pPr lvl="1"/>
            <a:r>
              <a:rPr lang="en-US" dirty="0"/>
              <a:t>Use the stats page to see what modes are happening: </a:t>
            </a:r>
            <a:r>
              <a:rPr lang="en-US" dirty="0">
                <a:hlinkClick r:id="rId3"/>
              </a:rPr>
              <a:t>https://pskreporter.info/cgi-bin/pskstats.pl</a:t>
            </a:r>
            <a:endParaRPr lang="en-US" dirty="0"/>
          </a:p>
          <a:p>
            <a:r>
              <a:rPr lang="en-US" dirty="0"/>
              <a:t>Wsprnet for WSPR</a:t>
            </a:r>
            <a:r>
              <a:rPr lang="en-US" baseline="0" dirty="0"/>
              <a:t> results; </a:t>
            </a:r>
            <a:r>
              <a:rPr lang="en-US" baseline="0" dirty="0">
                <a:hlinkClick r:id="rId4"/>
              </a:rPr>
              <a:t>http://wsprnet.org/drupal/wsprnet/map</a:t>
            </a:r>
            <a:r>
              <a:rPr lang="en-US" baseline="0" dirty="0"/>
              <a:t> </a:t>
            </a:r>
            <a:r>
              <a:rPr lang="en-US" dirty="0"/>
              <a:t>OR alternative: </a:t>
            </a:r>
            <a:r>
              <a:rPr lang="en-US" dirty="0">
                <a:hlinkClick r:id="rId5"/>
              </a:rPr>
              <a:t>http://wspr.aprsinfo.com/</a:t>
            </a:r>
            <a:endParaRPr lang="en-US" dirty="0"/>
          </a:p>
          <a:p>
            <a:r>
              <a:rPr lang="en-US" baseline="0" dirty="0"/>
              <a:t>Hamspots.net: </a:t>
            </a:r>
            <a:r>
              <a:rPr lang="en-US" baseline="0" dirty="0">
                <a:hlinkClick r:id="rId6"/>
              </a:rPr>
              <a:t>https://hamspots.net/</a:t>
            </a:r>
            <a:endParaRPr lang="en-US" baseline="0" dirty="0"/>
          </a:p>
          <a:p>
            <a:r>
              <a:rPr lang="en-US" baseline="0" dirty="0"/>
              <a:t>APRS.fi</a:t>
            </a:r>
            <a:r>
              <a:rPr lang="en-US" dirty="0"/>
              <a:t>: </a:t>
            </a:r>
            <a:r>
              <a:rPr lang="en-US" dirty="0">
                <a:hlinkClick r:id="rId7"/>
              </a:rPr>
              <a:t>https://aprs.fi</a:t>
            </a:r>
            <a:endParaRPr lang="en-US" dirty="0"/>
          </a:p>
          <a:p>
            <a:r>
              <a:rPr lang="en-US" dirty="0"/>
              <a:t>Online listing of hosted SDR receivers, great for verifying your signal on voice OR digital: </a:t>
            </a:r>
            <a:r>
              <a:rPr lang="en-US" dirty="0">
                <a:hlinkClick r:id="rId8"/>
              </a:rPr>
              <a:t>http://websdr.org/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9868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49D50-31B7-4C74-964C-95CA4CCF2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5400" dirty="0"/>
              <a:t>NBEMS / FL “Suite”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56D2C69-D59B-4B78-9AA5-AF639B6AD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Narrow Band Emergency Messaging System</a:t>
            </a:r>
          </a:p>
          <a:p>
            <a:r>
              <a:rPr lang="en-US" i="1" dirty="0">
                <a:hlinkClick r:id="rId2"/>
              </a:rPr>
              <a:t>http://www.w1hkj.com/NBEMS/NBEMS.ppt</a:t>
            </a:r>
            <a:endParaRPr lang="en-US" dirty="0"/>
          </a:p>
          <a:p>
            <a:r>
              <a:rPr lang="en-US" dirty="0"/>
              <a:t>Software (All free):</a:t>
            </a:r>
          </a:p>
          <a:p>
            <a:pPr lvl="1"/>
            <a:r>
              <a:rPr lang="en-US" dirty="0"/>
              <a:t>FLDIGI – Main application for mode selection, rig control, QSO’s</a:t>
            </a:r>
          </a:p>
          <a:p>
            <a:pPr lvl="1"/>
            <a:r>
              <a:rPr lang="en-US" dirty="0"/>
              <a:t>FLAMP – Application for sending files in chunks, allows for retries and relays of missing chunks</a:t>
            </a:r>
          </a:p>
          <a:p>
            <a:pPr lvl="1"/>
            <a:r>
              <a:rPr lang="en-US" dirty="0"/>
              <a:t>FLMSG – Your go-to application for sending text and forms (Radiograms)</a:t>
            </a:r>
          </a:p>
          <a:p>
            <a:pPr lvl="1"/>
            <a:r>
              <a:rPr lang="en-US" b="1" dirty="0"/>
              <a:t>ANDFLMSG</a:t>
            </a:r>
            <a:r>
              <a:rPr lang="en-US" dirty="0"/>
              <a:t> – Android version</a:t>
            </a:r>
          </a:p>
          <a:p>
            <a:pPr lvl="1"/>
            <a:r>
              <a:rPr lang="en-US" dirty="0"/>
              <a:t>FLRIG – Rig control application if you have a CAT control interface to your RIG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9373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49D50-31B7-4C74-964C-95CA4CCF2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5400" dirty="0"/>
              <a:t>NBEMS - Demo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56D2C69-D59B-4B78-9AA5-AF639B6AD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FLDIGI Interactive Demo</a:t>
            </a:r>
          </a:p>
          <a:p>
            <a:r>
              <a:rPr lang="en-US" dirty="0"/>
              <a:t>ANDFLMSG on a tablet and Handheld using Acoustic Coupling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8166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49D50-31B7-4C74-964C-95CA4CCF2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5400" dirty="0"/>
              <a:t>NBEMS - Demo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6169A2A-8442-4C3C-8F37-BE2632EBFF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050" y="1684337"/>
            <a:ext cx="5295900" cy="4081463"/>
          </a:xfrm>
        </p:spPr>
      </p:pic>
    </p:spTree>
    <p:extLst>
      <p:ext uri="{BB962C8B-B14F-4D97-AF65-F5344CB8AC3E}">
        <p14:creationId xmlns:p14="http://schemas.microsoft.com/office/powerpoint/2010/main" val="34560344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49D50-31B7-4C74-964C-95CA4CCF2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5400" b="1" spc="50" dirty="0">
                <a:ln w="38100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SSTV DEMO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A1B393-0ED4-4ABF-9C79-441B311240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single image is converted to individual scanned lines and those lines sent as variable tones between 1500 and 2300 Hz</a:t>
            </a:r>
          </a:p>
          <a:p>
            <a:r>
              <a:rPr lang="en-US" dirty="0"/>
              <a:t>A color image takes about 2 minutes to transmit, depending on mode. Some black and white modes can transmit an image in under 10 seconds</a:t>
            </a:r>
          </a:p>
          <a:p>
            <a:r>
              <a:rPr lang="en-US" dirty="0"/>
              <a:t>Uses for Emcomm?  Pictures of flooding, storms, damage, wellness checks, documentation. </a:t>
            </a:r>
          </a:p>
          <a:p>
            <a:r>
              <a:rPr lang="en-US" dirty="0"/>
              <a:t>Many options for PC, MAC, Linux, Android and IOS software</a:t>
            </a:r>
          </a:p>
        </p:txBody>
      </p:sp>
    </p:spTree>
    <p:extLst>
      <p:ext uri="{BB962C8B-B14F-4D97-AF65-F5344CB8AC3E}">
        <p14:creationId xmlns:p14="http://schemas.microsoft.com/office/powerpoint/2010/main" val="42632107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49D50-31B7-4C74-964C-95CA4CCF2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5400" b="1" spc="50" dirty="0">
                <a:ln w="38100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SSTV</a:t>
            </a:r>
            <a:endParaRPr 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FB291DAE-EDB3-44D1-9E11-CD734109CCA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2579" r="257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8E452F2-22AB-4C8F-99E3-67C18255A8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309816"/>
            <a:ext cx="3932237" cy="455917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SSTV Software “MMSSTV”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Captured on 145.500 Mhz VHF from International Space Station from Russian Cosmonauts celebrating 40 years in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Fun mode for sending pictures and various software options for computer, Android, and IOS</a:t>
            </a:r>
          </a:p>
        </p:txBody>
      </p:sp>
    </p:spTree>
    <p:extLst>
      <p:ext uri="{BB962C8B-B14F-4D97-AF65-F5344CB8AC3E}">
        <p14:creationId xmlns:p14="http://schemas.microsoft.com/office/powerpoint/2010/main" val="3315066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49D50-31B7-4C74-964C-95CA4CCF2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5400" b="1" spc="50" dirty="0">
                <a:ln w="38100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JT Modes (JT65, JT9, FT8)</a:t>
            </a:r>
            <a:endParaRPr lang="en-US" sz="54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9A26A-EFD0-4CAD-8FEA-A707907C80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Origin: Created by Joe Taylor W1JT in 2003 for EME work</a:t>
            </a:r>
          </a:p>
          <a:p>
            <a:pPr lvl="1"/>
            <a:r>
              <a:rPr lang="en-US" dirty="0"/>
              <a:t>A way to have a QSO using a computer</a:t>
            </a:r>
          </a:p>
          <a:p>
            <a:pPr lvl="1"/>
            <a:r>
              <a:rPr lang="en-US" dirty="0"/>
              <a:t>A weak signal digital communications mode for Amateur Radio </a:t>
            </a:r>
          </a:p>
          <a:p>
            <a:pPr lvl="1"/>
            <a:r>
              <a:rPr lang="en-US" dirty="0"/>
              <a:t>A Multi-Frequency Shift Keying scheme employing Forward Error Correction with 65 tones</a:t>
            </a:r>
          </a:p>
          <a:p>
            <a:r>
              <a:rPr lang="en-US" dirty="0"/>
              <a:t>Bandwidth: 50-180 hz</a:t>
            </a:r>
          </a:p>
          <a:p>
            <a:r>
              <a:rPr lang="en-US" dirty="0"/>
              <a:t>Prevalence: Predominant modes for DX contacts</a:t>
            </a:r>
          </a:p>
          <a:p>
            <a:r>
              <a:rPr lang="en-US" dirty="0"/>
              <a:t>Equipment requirements: HF Radio, Soundcard(ext/int), Computer, Rpi can work, WS-JTX software, other options exist</a:t>
            </a:r>
          </a:p>
          <a:p>
            <a:r>
              <a:rPr lang="en-US" dirty="0"/>
              <a:t>Pros: Widespread, with FT8 very fast QSO’s, SNR resilience</a:t>
            </a:r>
          </a:p>
          <a:p>
            <a:r>
              <a:rPr lang="en-US" dirty="0"/>
              <a:t>Cons: Not conversational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18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7C0EA-00AC-E04A-A092-E4309BFD8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Mode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9BBBC-C7E0-6548-8976-5CFE9B5B7A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Digital?</a:t>
            </a:r>
          </a:p>
          <a:p>
            <a:r>
              <a:rPr lang="en-US" dirty="0"/>
              <a:t>Equipment requirements</a:t>
            </a:r>
          </a:p>
          <a:p>
            <a:r>
              <a:rPr lang="en-US" dirty="0"/>
              <a:t>Examples of Modes and Interactive Demos (Bring your stuff)</a:t>
            </a:r>
          </a:p>
          <a:p>
            <a:r>
              <a:rPr lang="en-US" dirty="0"/>
              <a:t>Digital Net Planning</a:t>
            </a:r>
          </a:p>
          <a:p>
            <a:r>
              <a:rPr lang="en-US" dirty="0"/>
              <a:t>Reading Materials</a:t>
            </a:r>
          </a:p>
        </p:txBody>
      </p:sp>
    </p:spTree>
    <p:extLst>
      <p:ext uri="{BB962C8B-B14F-4D97-AF65-F5344CB8AC3E}">
        <p14:creationId xmlns:p14="http://schemas.microsoft.com/office/powerpoint/2010/main" val="41819095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49D50-31B7-4C74-964C-95CA4CCF2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5400" b="1" spc="50" dirty="0">
                <a:ln w="38100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JT Modes (JT65, JT9, FT8)</a:t>
            </a:r>
            <a:endParaRPr lang="en-US" sz="54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970BCF-7342-43F8-B779-D17C37E7E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133725" cy="4351338"/>
          </a:xfrm>
        </p:spPr>
        <p:txBody>
          <a:bodyPr/>
          <a:lstStyle/>
          <a:p>
            <a:r>
              <a:rPr lang="en-US" dirty="0"/>
              <a:t>Exchange with TAIWAN</a:t>
            </a:r>
          </a:p>
          <a:p>
            <a:r>
              <a:rPr lang="en-US" dirty="0"/>
              <a:t>30 Meters</a:t>
            </a:r>
          </a:p>
          <a:p>
            <a:r>
              <a:rPr lang="en-US" dirty="0"/>
              <a:t>Very weak signal, BV1EK reported my signal at -18 SNR and I reported his at -14</a:t>
            </a:r>
          </a:p>
        </p:txBody>
      </p:sp>
      <p:pic>
        <p:nvPicPr>
          <p:cNvPr id="1028" name="Picture 4" descr="WSJT-X • Wide Graph &#10;1000 &#10;30m &#10;30m &#10;15 &#10;14:40, &#10;OWSJT.X v18.o.rc2 byKIJT &#10;Fie Cmfgurat&amp;s Vie••,' Mode Decode Save Tools Help &#10;Band Actvity &#10;1509., &#10;2000 &#10;OTC &#10;43200 &#10;323 &#10;143315 &#10;dB &#10;143:30 &#10;143900 &#10;143900 &#10;143930 &#10;143930 &#10;DT &#10;0.1 &#10;Freq &#10;1753 - &#10;Me s sage &#10;C. zs2EZ &#10;ca ZS2EZ KF26 &#10;ZS2EZ K30gvs EM2E &#10;-18 &#10;-15 &#10;-12 &#10;143930-160.31S07-CQ &#10;EVIEK Los &#10;SVIEK WSOETY DM99 &#10;BVIEK PLOS &#10;144000-ISO.I &#10;144100 &#10;144100 &#10;144130 &#10;144230 &#10;$4300 &#10;144300 &#10;63 dB &#10;-16 &#10;-17 &#10;-16 0. &#10;-17 -0,6 &#10;-14 0.2 1914 &#10;1921 - &#10;1437 &#10;1436 &#10;1921 - &#10;1921 &#10;1432 - &#10;1916 &#10;1 1916 &#10;191 s &#10;C. ZS2EZ &#10;ca AJ4HW &#10;RX9CX 73 &#10;ca AJ4HW &#10;Cc ZS2EZ &#10;BV•-E?. &#10;CC ZS2EZ RF26 &#10;CC AJ4HW &#10;ZS2EZ RAR &#10;WAOJIM ZS2EZ &#10;C. ZS2EZ &#10;-U.S.A &#10;S. &#10;ca &#10;-U.S.A. &#10;ca &#10;S. Africa &#10;BVIEKAG7GKDM43 &#10;14394s &#10;14401 s &#10;14414s &#10;144215 &#10;14424s &#10;14431 s &#10;6 0.1 1 son - &#10;1507 &#10;1507 &#10;1507 &#10;1 szs &#10;Enable Tx &#10;Generate Std &#10;12 &#10;BVIEK &#10;EVI EK &#10;BVIEK &#10;SVIE?: &#10;AG7GX &#10;AG7GX &#10;Halt Tx &#10;DM43 &#10;DM43 &#10;DNA 3 &#10;DM43 &#10;DM43 &#10;R-14 &#10;1513— AG7GX BVIEX &#10;C. ZS2EZ &#10;StW &#10;10.136 000 &#10;m cal &#10;Ar. 313 7132 mi &#10;x even/lst &#10;2017 Oct 06 &#10;Auto Seq &#10;14:43:51 &#10;@ Cal Ist &#10;BV IEK AG7GK -16 &#10;BV &#10;BVIEK AG7GK RRR &#10;BV IEK AG7GK 73 &#10;CQ AG 7GK &#10;2500 &#10;a &#10;WSJT-x- &#10;JIA1ertX &#10;NOW &#10;6/15 WD:6m &#10;X JTAlertX2.101 I Ale,tsl SoundON ? I &#10;BVIEK-B4 1 &#10;Taiwan &#10;160 80 60 &#10;VOAProp &#10;WSJT-X &#10;WSJT-X- &#10;Shortcut ">
            <a:extLst>
              <a:ext uri="{FF2B5EF4-FFF2-40B4-BE49-F238E27FC236}">
                <a16:creationId xmlns:a16="http://schemas.microsoft.com/office/drawing/2014/main" id="{A5F65A61-D608-4165-AF8D-8A38B16668E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391" y="1314666"/>
            <a:ext cx="7263409" cy="540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1359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49D50-31B7-4C74-964C-95CA4CCF2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5400" b="1" spc="50" dirty="0">
                <a:ln w="38100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FT8CALL New Software</a:t>
            </a:r>
            <a:endParaRPr lang="en-US" sz="54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4AEE79-2C77-47AF-B7D1-B7DDE981CD1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New software being built TODAY</a:t>
            </a:r>
          </a:p>
          <a:p>
            <a:r>
              <a:rPr lang="en-US" dirty="0"/>
              <a:t>Uses FT8 Protocol but allows keyboard to Keyboard Conversational Style</a:t>
            </a:r>
          </a:p>
          <a:p>
            <a:r>
              <a:rPr lang="en-US" dirty="0"/>
              <a:t>Integrated with APRS to allow location updates and EMAIL-2 directed messages</a:t>
            </a:r>
          </a:p>
          <a:p>
            <a:r>
              <a:rPr lang="en-US" dirty="0"/>
              <a:t>Getting Popular but get ready to WAIT, very slow.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8248547-64A3-4F5D-B5F1-B445A9AE568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02559" y="1604962"/>
            <a:ext cx="5866243" cy="467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540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49D50-31B7-4C74-964C-95CA4CCF2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5400" b="1" spc="50" dirty="0">
                <a:ln w="38100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WSPR (Demo)</a:t>
            </a:r>
            <a:endParaRPr lang="en-US" sz="54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54535E4-203D-4E2F-87CA-3BC6A3816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Origin: 2008 by Joe Taylor</a:t>
            </a:r>
          </a:p>
          <a:p>
            <a:pPr lvl="1"/>
            <a:r>
              <a:rPr lang="en-US" dirty="0"/>
              <a:t>The Weak Signal Propagation Reporter</a:t>
            </a:r>
          </a:p>
          <a:p>
            <a:pPr lvl="1"/>
            <a:r>
              <a:rPr lang="en-US" dirty="0"/>
              <a:t>An automated system designed for sending and receiving low-power transmissions to test propagation paths on the MF and HF bands.</a:t>
            </a:r>
          </a:p>
          <a:p>
            <a:pPr lvl="1"/>
            <a:r>
              <a:rPr lang="en-US" dirty="0"/>
              <a:t>The program can decode signals with S/N as low as -28 dB</a:t>
            </a:r>
          </a:p>
          <a:p>
            <a:r>
              <a:rPr lang="en-US" dirty="0"/>
              <a:t>Bandwidth: 6 hz</a:t>
            </a:r>
          </a:p>
          <a:p>
            <a:r>
              <a:rPr lang="en-US" dirty="0"/>
              <a:t>Antenna propagation at: </a:t>
            </a:r>
            <a:r>
              <a:rPr lang="en-US" dirty="0">
                <a:hlinkClick r:id="rId2"/>
              </a:rPr>
              <a:t>http://wsprnet.org/drupal/wsprnet/map</a:t>
            </a:r>
            <a:r>
              <a:rPr lang="en-US" dirty="0"/>
              <a:t>  OR </a:t>
            </a:r>
            <a:r>
              <a:rPr lang="en-US" dirty="0">
                <a:hlinkClick r:id="rId3"/>
              </a:rPr>
              <a:t>http://wspr.aprsinfo.com/</a:t>
            </a:r>
            <a:r>
              <a:rPr lang="en-US" dirty="0"/>
              <a:t> </a:t>
            </a:r>
          </a:p>
          <a:p>
            <a:r>
              <a:rPr lang="en-US" dirty="0"/>
              <a:t>Equipment requirements: HF Radio, Soundcard(ext/int), Computer, Rpi can work, WS-JTX software, other options exist</a:t>
            </a:r>
          </a:p>
          <a:p>
            <a:r>
              <a:rPr lang="en-US" dirty="0"/>
              <a:t>Pros: Great for seeing where your signal is going</a:t>
            </a:r>
          </a:p>
          <a:p>
            <a:pPr lvl="1"/>
            <a:r>
              <a:rPr lang="en-US" dirty="0"/>
              <a:t>“WSPR is about 11 dB better than ear-and-brain CW. </a:t>
            </a:r>
          </a:p>
          <a:p>
            <a:pPr lvl="1"/>
            <a:r>
              <a:rPr lang="en-US" dirty="0"/>
              <a:t>“For most operators, the difference is more like 15 dB."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9440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49D50-31B7-4C74-964C-95CA4CCF2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5400" b="1" spc="50" dirty="0">
                <a:ln w="38100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WSPR (Demo)</a:t>
            </a:r>
            <a:endParaRPr lang="en-US" sz="5400" dirty="0"/>
          </a:p>
        </p:txBody>
      </p:sp>
      <p:pic>
        <p:nvPicPr>
          <p:cNvPr id="1030" name="Picture 6" descr="Map &#10;Finlaid &#10;Map Satellite &#10;Russia &#10;Poland &#10;South &#10;VE6EGN &#10;AC7kv— &#10;North &#10;Ocean &#10;Atlantic &#10;Ocean &#10;united &#10;Kingd &#10;Algeria &#10;Mali - &#10;South &#10;Atlantic &#10;Ocean &#10;Rank h Stan &#10;KG5RKpc:z•:•-•.- &#10;Kgnvo &#10;Colombia &#10;Namibia &#10;Egypt &#10;Saudi Arabia &#10;Kenya. — — — — — — &#10;M.d.gasear &#10;VK3NT &#10;South &#10;Ocean &#10;So uth Africa &#10;Zealand &#10;DPOGVN &#10;Hearing: AG7GK &#10;Ocean &#10;DPOGVN &#10;ANTARCTICA &#10;Google &#10;Map data 02018 &#10;Indian &#10;Ocean &#10;Terms Of ">
            <a:extLst>
              <a:ext uri="{FF2B5EF4-FFF2-40B4-BE49-F238E27FC236}">
                <a16:creationId xmlns:a16="http://schemas.microsoft.com/office/drawing/2014/main" id="{7B106721-1989-4307-87CB-BA5E053A3A2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257" y="1535113"/>
            <a:ext cx="6199486" cy="437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3646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49D50-31B7-4C74-964C-95CA4CCF2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5400" b="1" spc="50" dirty="0">
                <a:ln w="38100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OTHER Digital “Systems”</a:t>
            </a:r>
            <a:endParaRPr lang="en-US" sz="54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54535E4-203D-4E2F-87CA-3BC6A38169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08791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APRS</a:t>
            </a:r>
          </a:p>
          <a:p>
            <a:r>
              <a:rPr lang="en-US" sz="2400" dirty="0"/>
              <a:t>VHF 144.39 MHz simplex </a:t>
            </a:r>
          </a:p>
          <a:p>
            <a:r>
              <a:rPr lang="en-US" sz="2400" dirty="0"/>
              <a:t>Utilizes “Digipeaters” </a:t>
            </a:r>
          </a:p>
          <a:p>
            <a:r>
              <a:rPr lang="en-US" sz="2400" dirty="0"/>
              <a:t>Requires TNC or software (Many options)</a:t>
            </a:r>
          </a:p>
          <a:p>
            <a:r>
              <a:rPr lang="en-US" sz="2400" dirty="0"/>
              <a:t>Good for short text messages</a:t>
            </a:r>
          </a:p>
          <a:p>
            <a:r>
              <a:rPr lang="en-US" sz="2400" dirty="0"/>
              <a:t>Map/ Location awareness</a:t>
            </a:r>
          </a:p>
          <a:p>
            <a:endParaRPr lang="en-US" sz="2400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93F20AB9-2B0F-480F-8B7B-D1F8B89EC871}"/>
              </a:ext>
            </a:extLst>
          </p:cNvPr>
          <p:cNvSpPr txBox="1">
            <a:spLocks/>
          </p:cNvSpPr>
          <p:nvPr/>
        </p:nvSpPr>
        <p:spPr>
          <a:xfrm>
            <a:off x="3857171" y="1825625"/>
            <a:ext cx="3087914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dirty="0"/>
              <a:t>Winlink</a:t>
            </a:r>
          </a:p>
          <a:p>
            <a:r>
              <a:rPr lang="en-US" sz="2600" dirty="0"/>
              <a:t>VHF 145.01 MHz simplex and certain HF </a:t>
            </a:r>
          </a:p>
          <a:p>
            <a:r>
              <a:rPr lang="en-US" sz="2600" dirty="0"/>
              <a:t>Utilizes RMS packet  and HF pactor stations </a:t>
            </a:r>
          </a:p>
          <a:p>
            <a:r>
              <a:rPr lang="en-US" sz="2600" dirty="0"/>
              <a:t>Requires TNC or software (RMS Express)</a:t>
            </a:r>
          </a:p>
          <a:p>
            <a:r>
              <a:rPr lang="en-US" sz="2600" dirty="0"/>
              <a:t>Email and File attachments</a:t>
            </a:r>
          </a:p>
          <a:p>
            <a:endParaRPr lang="en-US" sz="2400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0A640361-F3E1-4384-8607-0640CE5DE7C9}"/>
              </a:ext>
            </a:extLst>
          </p:cNvPr>
          <p:cNvSpPr txBox="1">
            <a:spLocks/>
          </p:cNvSpPr>
          <p:nvPr/>
        </p:nvSpPr>
        <p:spPr>
          <a:xfrm>
            <a:off x="6945085" y="1825625"/>
            <a:ext cx="3087914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NBEMS/FLDIGI</a:t>
            </a:r>
          </a:p>
          <a:p>
            <a:r>
              <a:rPr lang="en-US" sz="2600" dirty="0"/>
              <a:t>Can utilize any VHF/UHF simplex freq, repeaters, HF</a:t>
            </a:r>
          </a:p>
          <a:p>
            <a:r>
              <a:rPr lang="en-US" sz="2600" dirty="0"/>
              <a:t>Can use “acoustic coupling” for interface but hardwired interfaces more reliable</a:t>
            </a:r>
          </a:p>
          <a:p>
            <a:r>
              <a:rPr lang="en-US" sz="2600" dirty="0"/>
              <a:t>Good for text messages, forms, files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407245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49D50-31B7-4C74-964C-95CA4CCF2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5400" b="1" spc="50">
                <a:ln w="38100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Operational Flexibility</a:t>
            </a:r>
            <a:endParaRPr lang="en-US" sz="5400" dirty="0"/>
          </a:p>
        </p:txBody>
      </p:sp>
      <p:pic>
        <p:nvPicPr>
          <p:cNvPr id="1026" name="Picture 2" descr="Operational Flexibility &#10;AREDN &#10;MESH &#10;High bandwidth / &#10;short distance &#10;Winlink &#10;VolP &#10;VHF/ &#10;UHF &#10;Medium bandwidth / &#10;medium distance &#10;Winlink, NBEMS &#10;Voice, FM, SSB ">
            <a:extLst>
              <a:ext uri="{FF2B5EF4-FFF2-40B4-BE49-F238E27FC236}">
                <a16:creationId xmlns:a16="http://schemas.microsoft.com/office/drawing/2014/main" id="{FAE5A6D5-9652-4102-9B80-40E2B1BEC5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181" y="1323271"/>
            <a:ext cx="7379638" cy="553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5776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49D50-31B7-4C74-964C-95CA4CCF2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5400" b="1" spc="50" dirty="0">
                <a:ln w="38100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Winlink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5B26201-1E27-4251-82EB-7D75F3B332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Worldwide  system for sending e-mail via radio </a:t>
            </a:r>
          </a:p>
          <a:p>
            <a:r>
              <a:rPr lang="en-US" dirty="0"/>
              <a:t>Provides e-mail from almost anywhere in the world.</a:t>
            </a:r>
          </a:p>
          <a:p>
            <a:r>
              <a:rPr lang="en-US" dirty="0"/>
              <a:t>Adopted for contingency communication by many government agencies</a:t>
            </a:r>
          </a:p>
          <a:p>
            <a:r>
              <a:rPr lang="en-US" dirty="0"/>
              <a:t>Used by infrastructure-critical NGOs such as International &amp; American Red Cross, Southern Baptist Disaster Relief, DHS Tiered AT&amp;T Disaster Response &amp; Recovery, FedEx, Bridgestone Emergency Response Team, etc.</a:t>
            </a:r>
          </a:p>
          <a:p>
            <a:r>
              <a:rPr lang="en-US" dirty="0"/>
              <a:t>VHF and HF options</a:t>
            </a:r>
          </a:p>
          <a:p>
            <a:r>
              <a:rPr lang="en-US" dirty="0"/>
              <a:t>Hardware: Computer, TNC or Pactor Modem, RMS Express Software, Radio</a:t>
            </a:r>
          </a:p>
          <a:p>
            <a:r>
              <a:rPr lang="en-US" dirty="0"/>
              <a:t>Pros: Pactor is very fast for HF, reliable, has peer-to-peer options</a:t>
            </a:r>
          </a:p>
          <a:p>
            <a:r>
              <a:rPr lang="en-US" dirty="0"/>
              <a:t>Cons: Reliant on internet in normal operation, complexity</a:t>
            </a:r>
          </a:p>
        </p:txBody>
      </p:sp>
    </p:spTree>
    <p:extLst>
      <p:ext uri="{BB962C8B-B14F-4D97-AF65-F5344CB8AC3E}">
        <p14:creationId xmlns:p14="http://schemas.microsoft.com/office/powerpoint/2010/main" val="15828573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49D50-31B7-4C74-964C-95CA4CCF2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5400" b="1" spc="50" dirty="0">
                <a:ln w="38100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Winlink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67445FF-4FE3-4F06-AA25-83FB4DB1C8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6114" y="1535113"/>
            <a:ext cx="6439771" cy="437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8356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49D50-31B7-4C74-964C-95CA4CCF2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5400" b="1" spc="50" dirty="0">
                <a:ln w="38100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APRS</a:t>
            </a:r>
            <a:endParaRPr lang="en-US" sz="54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8434DFD-8B71-4C3E-B0ED-26712F9D69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15900" indent="-215900">
              <a:spcBef>
                <a:spcPct val="0"/>
              </a:spcBef>
              <a:buSzPct val="45000"/>
              <a:buFont typeface="Wingdings" panose="05000000000000000000" pitchFamily="2" charset="2"/>
              <a:buChar char="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pPr>
            <a:r>
              <a:rPr lang="en-US" altLang="en-US" b="1" dirty="0"/>
              <a:t>A</a:t>
            </a:r>
            <a:r>
              <a:rPr lang="en-US" altLang="en-US" dirty="0"/>
              <a:t>utomatic </a:t>
            </a:r>
            <a:r>
              <a:rPr lang="en-US" altLang="en-US" b="1" dirty="0"/>
              <a:t>P</a:t>
            </a:r>
            <a:r>
              <a:rPr lang="en-US" altLang="en-US" dirty="0"/>
              <a:t>acket </a:t>
            </a:r>
            <a:r>
              <a:rPr lang="en-US" altLang="en-US" b="1" dirty="0"/>
              <a:t>R</a:t>
            </a:r>
            <a:r>
              <a:rPr lang="en-US" altLang="en-US" dirty="0"/>
              <a:t>eporting </a:t>
            </a:r>
            <a:r>
              <a:rPr lang="en-US" altLang="en-US" b="1" dirty="0"/>
              <a:t>S</a:t>
            </a:r>
            <a:r>
              <a:rPr lang="en-US" altLang="en-US" dirty="0"/>
              <a:t>ystem</a:t>
            </a:r>
          </a:p>
          <a:p>
            <a:pPr marL="215900" indent="-215900">
              <a:spcBef>
                <a:spcPct val="0"/>
              </a:spcBef>
              <a:buSzPct val="45000"/>
              <a:buFont typeface="Wingdings" panose="05000000000000000000" pitchFamily="2" charset="2"/>
              <a:buChar char="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pPr>
            <a:r>
              <a:rPr lang="en-US" altLang="en-US" dirty="0"/>
              <a:t>Original Developed in 1984 to Map Navy Positions, with availability of GIS in the 90’s became feasible for GPS integration</a:t>
            </a:r>
          </a:p>
          <a:p>
            <a:pPr marL="215900" indent="-215900">
              <a:spcBef>
                <a:spcPct val="0"/>
              </a:spcBef>
              <a:buSzPct val="45000"/>
              <a:buFont typeface="Wingdings" panose="05000000000000000000" pitchFamily="2" charset="2"/>
              <a:buChar char="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pPr>
            <a:r>
              <a:rPr lang="en-US" dirty="0"/>
              <a:t>The system is based on the AX25  Packet protocol, and was developed by Bob Bruninga WB4APR, a senior research engineer at the United States Naval Academy.</a:t>
            </a:r>
            <a:endParaRPr lang="en-US" altLang="en-US" dirty="0"/>
          </a:p>
          <a:p>
            <a:pPr marL="215900" indent="-215900">
              <a:spcBef>
                <a:spcPct val="0"/>
              </a:spcBef>
              <a:buSzPct val="45000"/>
              <a:buFont typeface="Wingdings" panose="05000000000000000000" pitchFamily="2" charset="2"/>
              <a:buChar char="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pPr>
            <a:r>
              <a:rPr lang="en-US" altLang="en-US" dirty="0"/>
              <a:t>North American frequency is usually 144.390, though operable at UHF, 6 meters and some HF</a:t>
            </a:r>
          </a:p>
          <a:p>
            <a:pPr marL="215900" indent="-215900">
              <a:spcBef>
                <a:spcPct val="0"/>
              </a:spcBef>
              <a:buSzPct val="45000"/>
              <a:buFont typeface="Wingdings" panose="05000000000000000000" pitchFamily="2" charset="2"/>
              <a:buChar char="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pPr>
            <a:r>
              <a:rPr lang="en-US" altLang="en-US" dirty="0"/>
              <a:t>Mostly a one-to-many system, though there are some one-to-one applications</a:t>
            </a:r>
          </a:p>
          <a:p>
            <a:pPr marL="215900" indent="-215900">
              <a:spcBef>
                <a:spcPct val="0"/>
              </a:spcBef>
              <a:buSzPct val="45000"/>
              <a:buFont typeface="Wingdings" panose="05000000000000000000" pitchFamily="2" charset="2"/>
              <a:buChar char="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pPr>
            <a:r>
              <a:rPr lang="en-US" altLang="en-US" dirty="0"/>
              <a:t>Public service and events, search and rescue, emergency services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3716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7C83C-50F7-4C22-A46C-4B86ECCCA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Net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9783E0-1555-46A8-ADE7-1B8239F73B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Interest</a:t>
            </a:r>
          </a:p>
          <a:p>
            <a:r>
              <a:rPr lang="en-US" dirty="0"/>
              <a:t>Every Sunday Night around 8:45 PM on 145.550 </a:t>
            </a:r>
            <a:r>
              <a:rPr lang="en-US" dirty="0" err="1"/>
              <a:t>mhz</a:t>
            </a:r>
            <a:r>
              <a:rPr lang="en-US" dirty="0"/>
              <a:t> using MFSK64 Mode</a:t>
            </a:r>
          </a:p>
          <a:p>
            <a:r>
              <a:rPr lang="en-US" dirty="0"/>
              <a:t>Examples</a:t>
            </a:r>
          </a:p>
          <a:p>
            <a:r>
              <a:rPr lang="en-US" dirty="0"/>
              <a:t>Goals</a:t>
            </a:r>
          </a:p>
          <a:p>
            <a:r>
              <a:rPr lang="en-US" dirty="0"/>
              <a:t>Netiquette</a:t>
            </a:r>
          </a:p>
          <a:p>
            <a:r>
              <a:rPr lang="en-US" dirty="0"/>
              <a:t>Lessons Learned</a:t>
            </a:r>
          </a:p>
          <a:p>
            <a:r>
              <a:rPr lang="en-US" dirty="0"/>
              <a:t>HF and VHF? </a:t>
            </a:r>
          </a:p>
          <a:p>
            <a:endParaRPr lang="en-US" dirty="0"/>
          </a:p>
          <a:p>
            <a:endParaRPr lang="en-US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146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7C0EA-00AC-E04A-A092-E4309BFD8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9BBBC-C7E0-6548-8976-5CFE9B5B7A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Aaron Jones – AG7GK first licensed in 2016 as KI7DUK</a:t>
            </a:r>
          </a:p>
          <a:p>
            <a:r>
              <a:rPr lang="en-US" dirty="0"/>
              <a:t>Summary of group experience</a:t>
            </a:r>
          </a:p>
          <a:p>
            <a:pPr lvl="1"/>
            <a:r>
              <a:rPr lang="en-US" dirty="0"/>
              <a:t>General / Extras</a:t>
            </a:r>
          </a:p>
          <a:p>
            <a:pPr lvl="1"/>
            <a:r>
              <a:rPr lang="en-US" dirty="0"/>
              <a:t>Technicians</a:t>
            </a:r>
          </a:p>
          <a:p>
            <a:pPr lvl="1"/>
            <a:r>
              <a:rPr lang="en-US" dirty="0"/>
              <a:t>Digital now?</a:t>
            </a:r>
          </a:p>
          <a:p>
            <a:pPr lvl="1"/>
            <a:r>
              <a:rPr lang="en-US" dirty="0"/>
              <a:t>Digital in the future?</a:t>
            </a:r>
          </a:p>
          <a:p>
            <a:pPr lvl="1"/>
            <a:r>
              <a:rPr lang="en-US" dirty="0"/>
              <a:t>EMCOMM</a:t>
            </a:r>
          </a:p>
          <a:p>
            <a:pPr lvl="1"/>
            <a:r>
              <a:rPr lang="en-US" dirty="0"/>
              <a:t>DX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9153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7C83C-50F7-4C22-A46C-4B86ECCCA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Useful</a:t>
            </a:r>
            <a:r>
              <a:rPr lang="en-US" baseline="0" dirty="0"/>
              <a:t> Websites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9783E0-1555-46A8-ADE7-1B8239F73B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Comprehensive Guide to NBEMS / FLDIGI, equipment setup, instructions, </a:t>
            </a:r>
            <a:r>
              <a:rPr lang="en-US" dirty="0" err="1"/>
              <a:t>etc</a:t>
            </a:r>
            <a:r>
              <a:rPr lang="en-US" dirty="0"/>
              <a:t>: </a:t>
            </a:r>
            <a:r>
              <a:rPr lang="en-US" dirty="0">
                <a:hlinkClick r:id="rId2"/>
              </a:rPr>
              <a:t>http://gblakesl.net/ARES/Basic-NBEMS-Workshop.pdf</a:t>
            </a:r>
            <a:endParaRPr lang="en-US" baseline="0" dirty="0"/>
          </a:p>
          <a:p>
            <a:r>
              <a:rPr lang="en-US" dirty="0"/>
              <a:t>Presentation on Winlink: </a:t>
            </a:r>
            <a:r>
              <a:rPr lang="en-US" dirty="0">
                <a:hlinkClick r:id="rId3"/>
              </a:rPr>
              <a:t>http://www.philsherrod.com/Winlink/Winlink_RMS_Express.pdf</a:t>
            </a:r>
            <a:endParaRPr lang="en-US" dirty="0"/>
          </a:p>
          <a:p>
            <a:r>
              <a:rPr lang="en-US" dirty="0"/>
              <a:t>Excellent Presentation on NBEMS and FLDIGI: </a:t>
            </a:r>
            <a:r>
              <a:rPr lang="en-US" dirty="0">
                <a:hlinkClick r:id="rId4"/>
              </a:rPr>
              <a:t>https://www.jeffreykopcak.com/drive/ham_radio/digital_modes/vhf_uhf_nbems_an_introduction_using_fldigi_and_flmsg_presentations/vhf_uhf_nbems.pdf</a:t>
            </a:r>
            <a:endParaRPr lang="en-US" dirty="0"/>
          </a:p>
          <a:p>
            <a:r>
              <a:rPr lang="en-US" dirty="0"/>
              <a:t>Presentation on JT Modes: </a:t>
            </a:r>
            <a:r>
              <a:rPr lang="en-US" dirty="0">
                <a:hlinkClick r:id="rId5"/>
              </a:rPr>
              <a:t>http://www.informationtechnologies.com.au/files/JT65%20Presentation.pdf</a:t>
            </a:r>
            <a:endParaRPr lang="en-US" dirty="0"/>
          </a:p>
          <a:p>
            <a:r>
              <a:rPr lang="en-US" dirty="0"/>
              <a:t>WSPR Presentation: </a:t>
            </a:r>
            <a:r>
              <a:rPr lang="en-US" dirty="0">
                <a:hlinkClick r:id="rId6"/>
              </a:rPr>
              <a:t>https://www.powershow.com/viewht/1a4552-ZDc1Z/What_is_WSPR_powerpoint_ppt_presentation</a:t>
            </a:r>
            <a:endParaRPr lang="en-US" dirty="0"/>
          </a:p>
          <a:p>
            <a:r>
              <a:rPr lang="en-US" dirty="0"/>
              <a:t>Meteor Scatter Introduction: </a:t>
            </a:r>
            <a:r>
              <a:rPr lang="en-US" dirty="0">
                <a:hlinkClick r:id="rId7"/>
              </a:rPr>
              <a:t>Link</a:t>
            </a:r>
            <a:endParaRPr lang="en-US" dirty="0"/>
          </a:p>
          <a:p>
            <a:endParaRPr lang="en-US" dirty="0"/>
          </a:p>
          <a:p>
            <a:endParaRPr lang="en-US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4685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130AA-24F6-46AB-A4AA-C7492E93A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Useful Websites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A34CB6-17BB-42B3-93E5-17CD551534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APRS: </a:t>
            </a:r>
            <a:r>
              <a:rPr lang="en-US" dirty="0">
                <a:hlinkClick r:id="rId2"/>
              </a:rPr>
              <a:t>http://www.aprs.org/APRS-mobile.ppt</a:t>
            </a:r>
            <a:endParaRPr lang="en-US" dirty="0"/>
          </a:p>
          <a:p>
            <a:r>
              <a:rPr lang="en-US" dirty="0"/>
              <a:t>A PRACTICAL EVALUATION AND COMPARISON OF SOME MODERN DATA MODES: </a:t>
            </a:r>
            <a:r>
              <a:rPr lang="en-US" dirty="0">
                <a:hlinkClick r:id="rId3"/>
              </a:rPr>
              <a:t>http://www.qsl.net/zl1bpu/MFSK/datmodes2.pdf</a:t>
            </a:r>
            <a:endParaRPr lang="en-US" dirty="0"/>
          </a:p>
          <a:p>
            <a:r>
              <a:rPr lang="en-US" dirty="0"/>
              <a:t>ARRL presentations on NBEMS (Narrow Band Emergency Message System) with FLDIGI</a:t>
            </a:r>
          </a:p>
          <a:p>
            <a:pPr lvl="1"/>
            <a:r>
              <a:rPr lang="en-US" dirty="0">
                <a:hlinkClick r:id="rId4"/>
              </a:rPr>
              <a:t>http://www.arrl.org/files/file/On%20the%20Air/Tutorials/Introduction_to_NBEMS_ARRL.pdf</a:t>
            </a:r>
            <a:endParaRPr lang="en-US" dirty="0"/>
          </a:p>
          <a:p>
            <a:pPr lvl="1"/>
            <a:r>
              <a:rPr lang="en-US" dirty="0">
                <a:hlinkClick r:id="rId5"/>
              </a:rPr>
              <a:t>http://www.arrl.org/files/file/On%20the%20Air/Tutorials/Advanced_NBEMS_3_0.pdf</a:t>
            </a:r>
            <a:endParaRPr lang="en-US" dirty="0"/>
          </a:p>
          <a:p>
            <a:pPr lvl="1"/>
            <a:r>
              <a:rPr lang="en-US" i="1" dirty="0">
                <a:hlinkClick r:id="rId6"/>
              </a:rPr>
              <a:t>http://www.w1hkj.com/NBEMS/NBEMS.ppt</a:t>
            </a:r>
            <a:endParaRPr lang="en-US" dirty="0"/>
          </a:p>
          <a:p>
            <a:r>
              <a:rPr lang="en-US" dirty="0"/>
              <a:t>Digital Mode Comparisons from FLDIGI Help files: </a:t>
            </a:r>
            <a:r>
              <a:rPr lang="en-US" dirty="0">
                <a:hlinkClick r:id="rId7"/>
              </a:rPr>
              <a:t>http://w1hkj.com/FldigiHelp-3.21/Modes/Compare.htm</a:t>
            </a:r>
            <a:endParaRPr lang="en-US" dirty="0"/>
          </a:p>
          <a:p>
            <a:r>
              <a:rPr lang="en-US" dirty="0"/>
              <a:t>Signal ID Wiki – listing of all digital signals, explanations, samples:</a:t>
            </a:r>
          </a:p>
          <a:p>
            <a:r>
              <a:rPr lang="en-US" dirty="0">
                <a:hlinkClick r:id="rId8"/>
              </a:rPr>
              <a:t>https://www.sigidwiki.com/wiki</a:t>
            </a:r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6444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130AA-24F6-46AB-A4AA-C7492E93A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Nerd</a:t>
            </a:r>
            <a:r>
              <a:rPr lang="en-US" baseline="0" dirty="0"/>
              <a:t> Reading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A34CB6-17BB-42B3-93E5-17CD551534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3F1D17-9846-4BBB-AA42-4D0942BA3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35185"/>
            <a:ext cx="2347930" cy="3109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721413-B288-4B24-B4FB-A582345A8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775" y="1535185"/>
            <a:ext cx="2347930" cy="31157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D4F97B-2E44-488B-A9B1-7C71038747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2514" y="1625362"/>
            <a:ext cx="2413434" cy="29932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4CCEB3-3106-4C92-8803-E57520C1EE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0372" y="1625362"/>
            <a:ext cx="2251425" cy="299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154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7C0EA-00AC-E04A-A092-E4309BFD8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Digital?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9BBBC-C7E0-6548-8976-5CFE9B5B7A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CASE FOR DIGITAL EMCOMM</a:t>
            </a:r>
          </a:p>
          <a:p>
            <a:pPr lvl="1"/>
            <a:r>
              <a:rPr lang="en-US" dirty="0"/>
              <a:t>Voice example using NTS Traffic Protocols:</a:t>
            </a:r>
          </a:p>
          <a:p>
            <a:pPr lvl="2"/>
            <a:r>
              <a:rPr lang="en-US" dirty="0"/>
              <a:t>St. John's, prepare to copy. </a:t>
            </a:r>
          </a:p>
          <a:p>
            <a:pPr lvl="2"/>
            <a:r>
              <a:rPr lang="en-US" dirty="0"/>
              <a:t>Tag 176003, female, 20 - 30, transport helo, red.</a:t>
            </a:r>
          </a:p>
          <a:p>
            <a:r>
              <a:rPr lang="en-US" dirty="0"/>
              <a:t>Now imagine having to transmit and verify that 20, 30, 50 times or more. </a:t>
            </a:r>
          </a:p>
          <a:p>
            <a:r>
              <a:rPr lang="en-US" dirty="0"/>
              <a:t>How long would that take?</a:t>
            </a:r>
          </a:p>
          <a:p>
            <a:r>
              <a:rPr lang="en-US" dirty="0"/>
              <a:t>Not including phonetics, repeats, fills, breaks, and confirmation... </a:t>
            </a:r>
          </a:p>
          <a:p>
            <a:pPr lvl="1"/>
            <a:r>
              <a:rPr lang="en-US" dirty="0"/>
              <a:t>17 minutes.</a:t>
            </a:r>
          </a:p>
          <a:p>
            <a:r>
              <a:rPr lang="en-US" dirty="0"/>
              <a:t>Using a digital mode, we can transmit that data in a fraction of the time... and verify it! </a:t>
            </a:r>
          </a:p>
          <a:p>
            <a:pPr lvl="1"/>
            <a:r>
              <a:rPr lang="en-US" dirty="0"/>
              <a:t>2 minutes 28 seconds.</a:t>
            </a:r>
          </a:p>
          <a:p>
            <a:r>
              <a:rPr lang="en-US" b="1" dirty="0"/>
              <a:t>Maybe you just don’t feel like talking to someone!</a:t>
            </a:r>
          </a:p>
        </p:txBody>
      </p:sp>
    </p:spTree>
    <p:extLst>
      <p:ext uri="{BB962C8B-B14F-4D97-AF65-F5344CB8AC3E}">
        <p14:creationId xmlns:p14="http://schemas.microsoft.com/office/powerpoint/2010/main" val="482717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A9F0E92-B28E-42BC-883D-18A4061542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720" y="0"/>
            <a:ext cx="9054670" cy="6891959"/>
          </a:xfr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51F6C4E4-C482-4D04-9BF1-5261517E9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816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0A456-AD22-41A8-8343-657E0B450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Bandwidth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E1AE859-02EC-4B8D-83F9-18155939A0B1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895475" y="853683"/>
          <a:ext cx="8401050" cy="50395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500D810-1D2C-4491-B4FC-F4F285040581}"/>
              </a:ext>
            </a:extLst>
          </p:cNvPr>
          <p:cNvSpPr txBox="1"/>
          <p:nvPr/>
        </p:nvSpPr>
        <p:spPr>
          <a:xfrm>
            <a:off x="838200" y="6396335"/>
            <a:ext cx="6768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Note: Not “necessary bandwidth” as defined by ITU</a:t>
            </a:r>
          </a:p>
        </p:txBody>
      </p:sp>
    </p:spTree>
    <p:extLst>
      <p:ext uri="{BB962C8B-B14F-4D97-AF65-F5344CB8AC3E}">
        <p14:creationId xmlns:p14="http://schemas.microsoft.com/office/powerpoint/2010/main" val="768878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7399A-E117-4ABB-AB1B-60F534EC5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74E04-6386-4846-B6DB-12ACBFC30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Computer OR Tablet / Phone</a:t>
            </a:r>
          </a:p>
          <a:p>
            <a:r>
              <a:rPr lang="en-US" dirty="0"/>
              <a:t>Cables</a:t>
            </a:r>
          </a:p>
          <a:p>
            <a:r>
              <a:rPr lang="en-US" dirty="0"/>
              <a:t>Radio with APRS</a:t>
            </a:r>
            <a:endParaRPr lang="en-US" baseline="0" dirty="0"/>
          </a:p>
          <a:p>
            <a:r>
              <a:rPr lang="en-US" baseline="0" dirty="0"/>
              <a:t>GPS</a:t>
            </a:r>
          </a:p>
          <a:p>
            <a:r>
              <a:rPr lang="en-US" baseline="0" dirty="0"/>
              <a:t>RADIO</a:t>
            </a:r>
          </a:p>
          <a:p>
            <a:r>
              <a:rPr lang="en-US" dirty="0"/>
              <a:t>TNC or Soundcard</a:t>
            </a:r>
          </a:p>
          <a:p>
            <a:r>
              <a:rPr lang="en-US" baseline="0" dirty="0"/>
              <a:t>Pactor Modem (In case of Network modes like Winlink)</a:t>
            </a:r>
          </a:p>
        </p:txBody>
      </p:sp>
    </p:spTree>
    <p:extLst>
      <p:ext uri="{BB962C8B-B14F-4D97-AF65-F5344CB8AC3E}">
        <p14:creationId xmlns:p14="http://schemas.microsoft.com/office/powerpoint/2010/main" val="9818045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091B21A-F5FA-4CE3-97A0-1845909F8C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582" y="2671668"/>
            <a:ext cx="2272966" cy="22729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97399A-E117-4ABB-AB1B-60F534EC5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 Acoustical Coupling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74E04-6386-4846-B6DB-12ACBFC30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2602"/>
            <a:ext cx="10515600" cy="437905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http://www.w1hkj.com</a:t>
            </a:r>
            <a:r>
              <a:rPr lang="en-US"/>
              <a:t>/vk2eta</a:t>
            </a:r>
            <a:endParaRPr lang="en-US" dirty="0"/>
          </a:p>
          <a:p>
            <a:r>
              <a:rPr lang="en-US" dirty="0"/>
              <a:t>Tablet / Phone / Computer</a:t>
            </a:r>
          </a:p>
          <a:p>
            <a:r>
              <a:rPr lang="en-US" dirty="0"/>
              <a:t>Apps:</a:t>
            </a:r>
          </a:p>
          <a:p>
            <a:pPr lvl="1"/>
            <a:r>
              <a:rPr lang="en-US" dirty="0"/>
              <a:t>Android SSTV</a:t>
            </a:r>
          </a:p>
          <a:p>
            <a:pPr lvl="1"/>
            <a:r>
              <a:rPr lang="en-US" dirty="0"/>
              <a:t>AndFLMSG</a:t>
            </a:r>
          </a:p>
          <a:p>
            <a:pPr lvl="1"/>
            <a:r>
              <a:rPr lang="en-US" dirty="0"/>
              <a:t>Droid PSK</a:t>
            </a:r>
          </a:p>
          <a:p>
            <a:r>
              <a:rPr lang="en-US" dirty="0"/>
              <a:t>HT with HT specific cables</a:t>
            </a:r>
          </a:p>
          <a:p>
            <a:pPr lvl="1"/>
            <a:r>
              <a:rPr lang="en-US" baseline="0" dirty="0"/>
              <a:t>Baofeng</a:t>
            </a:r>
            <a:r>
              <a:rPr lang="en-US" dirty="0"/>
              <a:t> HT</a:t>
            </a:r>
          </a:p>
          <a:p>
            <a:r>
              <a:rPr lang="en-US" baseline="0" dirty="0"/>
              <a:t>APRS Specific Setup</a:t>
            </a:r>
          </a:p>
          <a:p>
            <a:pPr lvl="1"/>
            <a:r>
              <a:rPr lang="en-US" baseline="0" dirty="0"/>
              <a:t>HT</a:t>
            </a:r>
          </a:p>
          <a:p>
            <a:pPr lvl="1"/>
            <a:r>
              <a:rPr lang="en-US" dirty="0"/>
              <a:t>MOBILINK TNC and Cable</a:t>
            </a:r>
          </a:p>
          <a:p>
            <a:pPr lvl="1"/>
            <a:r>
              <a:rPr lang="en-US" dirty="0"/>
              <a:t>APRS Droid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BFAD7CE-A0CC-47EE-9DBC-3D3645B0F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999" y="1817706"/>
            <a:ext cx="2855495" cy="2141621"/>
          </a:xfrm>
          <a:prstGeom prst="rect">
            <a:avLst/>
          </a:prstGeom>
        </p:spPr>
      </p:pic>
      <p:pic>
        <p:nvPicPr>
          <p:cNvPr id="1026" name="Picture 2" descr="Image result for volume graphic">
            <a:extLst>
              <a:ext uri="{FF2B5EF4-FFF2-40B4-BE49-F238E27FC236}">
                <a16:creationId xmlns:a16="http://schemas.microsoft.com/office/drawing/2014/main" id="{10374770-8D26-485B-9784-86A3CCC48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685548" y="1665026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604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091B21A-F5FA-4CE3-97A0-1845909F8C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582" y="1535185"/>
            <a:ext cx="2272966" cy="22729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97399A-E117-4ABB-AB1B-60F534EC5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 / Audio Cable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74E04-6386-4846-B6DB-12ACBFC30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Tablet / Phone / Computer</a:t>
            </a:r>
          </a:p>
          <a:p>
            <a:r>
              <a:rPr lang="en-US" dirty="0"/>
              <a:t>Apps:</a:t>
            </a:r>
          </a:p>
          <a:p>
            <a:pPr lvl="1"/>
            <a:r>
              <a:rPr lang="en-US" dirty="0"/>
              <a:t>Android SSTV</a:t>
            </a:r>
          </a:p>
          <a:p>
            <a:pPr lvl="1"/>
            <a:r>
              <a:rPr lang="en-US" dirty="0"/>
              <a:t>AndFLMSG</a:t>
            </a:r>
          </a:p>
          <a:p>
            <a:pPr lvl="1"/>
            <a:r>
              <a:rPr lang="en-US" dirty="0"/>
              <a:t>Droid PSK</a:t>
            </a:r>
          </a:p>
          <a:p>
            <a:r>
              <a:rPr lang="en-US" dirty="0"/>
              <a:t>HT with HT specific cables</a:t>
            </a:r>
          </a:p>
          <a:p>
            <a:pPr lvl="1"/>
            <a:r>
              <a:rPr lang="en-US" baseline="0" dirty="0"/>
              <a:t>Baofeng</a:t>
            </a:r>
            <a:r>
              <a:rPr lang="en-US" dirty="0"/>
              <a:t> HT</a:t>
            </a:r>
          </a:p>
          <a:p>
            <a:pPr lvl="1"/>
            <a:r>
              <a:rPr lang="en-US" baseline="0" dirty="0"/>
              <a:t>Baofeng BT Tech APRS Cable using VOX PTT OR</a:t>
            </a:r>
          </a:p>
          <a:p>
            <a:pPr lvl="1"/>
            <a:r>
              <a:rPr lang="en-US" dirty="0"/>
              <a:t>Custom Audio interface cable to trigger PTT</a:t>
            </a:r>
            <a:endParaRPr lang="en-US" baseline="0" dirty="0"/>
          </a:p>
          <a:p>
            <a:r>
              <a:rPr lang="en-US" baseline="0" dirty="0"/>
              <a:t>APRS Specific Setup</a:t>
            </a:r>
          </a:p>
          <a:p>
            <a:pPr lvl="1"/>
            <a:r>
              <a:rPr lang="en-US" baseline="0" dirty="0"/>
              <a:t>HT</a:t>
            </a:r>
          </a:p>
          <a:p>
            <a:pPr lvl="1"/>
            <a:r>
              <a:rPr lang="en-US" dirty="0"/>
              <a:t>MOBILINK TNC and Cable</a:t>
            </a:r>
          </a:p>
          <a:p>
            <a:pPr lvl="1"/>
            <a:r>
              <a:rPr lang="en-US" dirty="0"/>
              <a:t>APRS Droid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EC52C4-EF29-4C4C-8D4B-C016A72A7E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791" y="2052321"/>
            <a:ext cx="1718208" cy="16723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FAD7CE-A0CC-47EE-9DBC-3D3645B0FC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999" y="1817706"/>
            <a:ext cx="2855495" cy="214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7234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8759</TotalTime>
  <Words>1813</Words>
  <Application>Microsoft Office PowerPoint</Application>
  <PresentationFormat>Widescreen</PresentationFormat>
  <Paragraphs>236</Paragraphs>
  <Slides>32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Arial Black</vt:lpstr>
      <vt:lpstr>Calibri</vt:lpstr>
      <vt:lpstr>Wingdings</vt:lpstr>
      <vt:lpstr>Office Theme</vt:lpstr>
      <vt:lpstr>Digital Modes Discussion</vt:lpstr>
      <vt:lpstr>Digital Mode Agenda</vt:lpstr>
      <vt:lpstr>Introductions</vt:lpstr>
      <vt:lpstr>Why Digital?</vt:lpstr>
      <vt:lpstr>PowerPoint Presentation</vt:lpstr>
      <vt:lpstr>Bandwidth</vt:lpstr>
      <vt:lpstr>Equipment</vt:lpstr>
      <vt:lpstr>HT Acoustical Coupling</vt:lpstr>
      <vt:lpstr>HT / Audio Cable</vt:lpstr>
      <vt:lpstr>Basestation</vt:lpstr>
      <vt:lpstr>Warning about Duty Cycle</vt:lpstr>
      <vt:lpstr>Software</vt:lpstr>
      <vt:lpstr>Propagation Websites</vt:lpstr>
      <vt:lpstr>NBEMS / FL “Suite”</vt:lpstr>
      <vt:lpstr>NBEMS - Demo</vt:lpstr>
      <vt:lpstr>NBEMS - Demo</vt:lpstr>
      <vt:lpstr>SSTV DEMO</vt:lpstr>
      <vt:lpstr>SSTV</vt:lpstr>
      <vt:lpstr>JT Modes (JT65, JT9, FT8)</vt:lpstr>
      <vt:lpstr>JT Modes (JT65, JT9, FT8)</vt:lpstr>
      <vt:lpstr>FT8CALL New Software</vt:lpstr>
      <vt:lpstr>WSPR (Demo)</vt:lpstr>
      <vt:lpstr>WSPR (Demo)</vt:lpstr>
      <vt:lpstr>OTHER Digital “Systems”</vt:lpstr>
      <vt:lpstr>Operational Flexibility</vt:lpstr>
      <vt:lpstr>Winlink</vt:lpstr>
      <vt:lpstr>Winlink</vt:lpstr>
      <vt:lpstr>APRS</vt:lpstr>
      <vt:lpstr>Digital Net Discussion</vt:lpstr>
      <vt:lpstr>Useful Websites</vt:lpstr>
      <vt:lpstr>More Useful Websites</vt:lpstr>
      <vt:lpstr>Nerd Reading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Modes</dc:title>
  <dc:creator>Jones, Aaron</dc:creator>
  <cp:lastModifiedBy>Jones, Aaron</cp:lastModifiedBy>
  <cp:revision>7</cp:revision>
  <dcterms:created xsi:type="dcterms:W3CDTF">2018-08-05T06:50:15Z</dcterms:created>
  <dcterms:modified xsi:type="dcterms:W3CDTF">2019-05-09T20:59:54Z</dcterms:modified>
</cp:coreProperties>
</file>